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257" r:id="rId3"/>
    <p:sldId id="269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2" r:id="rId16"/>
    <p:sldId id="270" r:id="rId17"/>
    <p:sldId id="282" r:id="rId18"/>
    <p:sldId id="285" r:id="rId19"/>
    <p:sldId id="286" r:id="rId20"/>
    <p:sldId id="271" r:id="rId21"/>
    <p:sldId id="273" r:id="rId22"/>
    <p:sldId id="274" r:id="rId23"/>
    <p:sldId id="275" r:id="rId24"/>
    <p:sldId id="276" r:id="rId25"/>
    <p:sldId id="284" r:id="rId26"/>
    <p:sldId id="283" r:id="rId27"/>
    <p:sldId id="277" r:id="rId28"/>
    <p:sldId id="278" r:id="rId29"/>
    <p:sldId id="279" r:id="rId30"/>
    <p:sldId id="280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0" autoAdjust="0"/>
    <p:restoredTop sz="86410"/>
  </p:normalViewPr>
  <p:slideViewPr>
    <p:cSldViewPr snapToGrid="0">
      <p:cViewPr varScale="1">
        <p:scale>
          <a:sx n="124" d="100"/>
          <a:sy n="124" d="100"/>
        </p:scale>
        <p:origin x="96" y="5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8" d="100"/>
          <a:sy n="128" d="100"/>
        </p:scale>
        <p:origin x="4684" y="8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96394E-211D-4DC2-A8AB-2F80BDA72887}" type="doc">
      <dgm:prSet loTypeId="urn:microsoft.com/office/officeart/2008/layout/LinedList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F7D08C2-5BA4-4E0A-B899-4E057CF6CFAE}">
      <dgm:prSet/>
      <dgm:spPr/>
      <dgm:t>
        <a:bodyPr/>
        <a:lstStyle/>
        <a:p>
          <a:r>
            <a:rPr lang="en-US" dirty="0"/>
            <a:t>Recent storms have cause numerous rockslides</a:t>
          </a:r>
        </a:p>
      </dgm:t>
    </dgm:pt>
    <dgm:pt modelId="{83C0E125-697E-4DB0-9619-73A3789B3142}" type="parTrans" cxnId="{04816826-9D16-4E07-BBC5-213C70936B40}">
      <dgm:prSet/>
      <dgm:spPr/>
      <dgm:t>
        <a:bodyPr/>
        <a:lstStyle/>
        <a:p>
          <a:endParaRPr lang="en-US"/>
        </a:p>
      </dgm:t>
    </dgm:pt>
    <dgm:pt modelId="{57E40B6F-3A8D-48CD-A3DA-D55660332E79}" type="sibTrans" cxnId="{04816826-9D16-4E07-BBC5-213C70936B40}">
      <dgm:prSet/>
      <dgm:spPr/>
      <dgm:t>
        <a:bodyPr/>
        <a:lstStyle/>
        <a:p>
          <a:endParaRPr lang="en-US"/>
        </a:p>
      </dgm:t>
    </dgm:pt>
    <dgm:pt modelId="{6DFFEB17-EB5B-49C2-889A-07CCFFA774AB}">
      <dgm:prSet/>
      <dgm:spPr/>
      <dgm:t>
        <a:bodyPr/>
        <a:lstStyle/>
        <a:p>
          <a:r>
            <a:rPr lang="en-US" dirty="0"/>
            <a:t>October CUTRR work location needs to be cleared again</a:t>
          </a:r>
        </a:p>
      </dgm:t>
    </dgm:pt>
    <dgm:pt modelId="{989CB4AA-305A-4A28-8F8C-88FA6C8191F3}" type="parTrans" cxnId="{D191FB4F-3FDE-4552-96CA-AC55C142E3CC}">
      <dgm:prSet/>
      <dgm:spPr/>
      <dgm:t>
        <a:bodyPr/>
        <a:lstStyle/>
        <a:p>
          <a:endParaRPr lang="en-US"/>
        </a:p>
      </dgm:t>
    </dgm:pt>
    <dgm:pt modelId="{D1E3BCAB-B3F1-4A8D-8EB3-B0F903E44635}" type="sibTrans" cxnId="{D191FB4F-3FDE-4552-96CA-AC55C142E3CC}">
      <dgm:prSet/>
      <dgm:spPr/>
      <dgm:t>
        <a:bodyPr/>
        <a:lstStyle/>
        <a:p>
          <a:endParaRPr lang="en-US"/>
        </a:p>
      </dgm:t>
    </dgm:pt>
    <dgm:pt modelId="{13B8B8C4-74ED-47AA-847D-38DDA41A31AE}">
      <dgm:prSet/>
      <dgm:spPr/>
      <dgm:t>
        <a:bodyPr/>
        <a:lstStyle/>
        <a:p>
          <a:r>
            <a:rPr lang="en-US" dirty="0"/>
            <a:t>Swedes Cut is clogged with debris and rockslides</a:t>
          </a:r>
        </a:p>
      </dgm:t>
    </dgm:pt>
    <dgm:pt modelId="{DFE7CAC2-8110-4DEE-ADBB-E190DAAE7D8C}" type="parTrans" cxnId="{F3743D7A-F5A0-45BE-9942-9EBE8D6E31D7}">
      <dgm:prSet/>
      <dgm:spPr/>
      <dgm:t>
        <a:bodyPr/>
        <a:lstStyle/>
        <a:p>
          <a:endParaRPr lang="en-US"/>
        </a:p>
      </dgm:t>
    </dgm:pt>
    <dgm:pt modelId="{25E27A21-CD06-4916-ACFA-964BBA81CBE0}" type="sibTrans" cxnId="{F3743D7A-F5A0-45BE-9942-9EBE8D6E31D7}">
      <dgm:prSet/>
      <dgm:spPr/>
      <dgm:t>
        <a:bodyPr/>
        <a:lstStyle/>
        <a:p>
          <a:endParaRPr lang="en-US"/>
        </a:p>
      </dgm:t>
    </dgm:pt>
    <dgm:pt modelId="{D15B9C91-C169-44CF-B8AA-2A992C94D31D}">
      <dgm:prSet/>
      <dgm:spPr/>
      <dgm:t>
        <a:bodyPr/>
        <a:lstStyle/>
        <a:p>
          <a:r>
            <a:rPr lang="en-US" dirty="0"/>
            <a:t>Roadway is no longer passable by a standard auto in a few locations</a:t>
          </a:r>
        </a:p>
      </dgm:t>
    </dgm:pt>
    <dgm:pt modelId="{E20CB0BD-D49C-478F-81CA-3305ED30AAEB}" type="parTrans" cxnId="{C5B48844-5DEA-4B93-AEB8-0E42304BFDD7}">
      <dgm:prSet/>
      <dgm:spPr/>
      <dgm:t>
        <a:bodyPr/>
        <a:lstStyle/>
        <a:p>
          <a:endParaRPr lang="en-US"/>
        </a:p>
      </dgm:t>
    </dgm:pt>
    <dgm:pt modelId="{86E0045F-768A-4C39-BE8E-72AD0C71FD87}" type="sibTrans" cxnId="{C5B48844-5DEA-4B93-AEB8-0E42304BFDD7}">
      <dgm:prSet/>
      <dgm:spPr/>
      <dgm:t>
        <a:bodyPr/>
        <a:lstStyle/>
        <a:p>
          <a:endParaRPr lang="en-US"/>
        </a:p>
      </dgm:t>
    </dgm:pt>
    <dgm:pt modelId="{2EFFE728-B5B7-420D-B7B9-507C180DDD50}">
      <dgm:prSet/>
      <dgm:spPr/>
      <dgm:t>
        <a:bodyPr/>
        <a:lstStyle/>
        <a:p>
          <a:r>
            <a:rPr lang="en-US" dirty="0"/>
            <a:t>Culverts are blocked in numerous locations</a:t>
          </a:r>
        </a:p>
      </dgm:t>
    </dgm:pt>
    <dgm:pt modelId="{949DDF30-C4BA-4465-A9A4-F68E7DD6A281}" type="parTrans" cxnId="{AE094BF6-2CDD-45C8-B340-64AA58BF994F}">
      <dgm:prSet/>
      <dgm:spPr/>
      <dgm:t>
        <a:bodyPr/>
        <a:lstStyle/>
        <a:p>
          <a:endParaRPr lang="en-US"/>
        </a:p>
      </dgm:t>
    </dgm:pt>
    <dgm:pt modelId="{BCC02F5F-22C7-4DD9-BB6D-9B652DE5CFCE}" type="sibTrans" cxnId="{AE094BF6-2CDD-45C8-B340-64AA58BF994F}">
      <dgm:prSet/>
      <dgm:spPr/>
      <dgm:t>
        <a:bodyPr/>
        <a:lstStyle/>
        <a:p>
          <a:endParaRPr lang="en-US"/>
        </a:p>
      </dgm:t>
    </dgm:pt>
    <dgm:pt modelId="{8870F926-7E92-4E27-85FF-6209236AF070}" type="pres">
      <dgm:prSet presAssocID="{DA96394E-211D-4DC2-A8AB-2F80BDA72887}" presName="vert0" presStyleCnt="0">
        <dgm:presLayoutVars>
          <dgm:dir/>
          <dgm:animOne val="branch"/>
          <dgm:animLvl val="lvl"/>
        </dgm:presLayoutVars>
      </dgm:prSet>
      <dgm:spPr/>
    </dgm:pt>
    <dgm:pt modelId="{1298E370-AEBB-4B28-B0D8-8BCB64EE01C1}" type="pres">
      <dgm:prSet presAssocID="{FF7D08C2-5BA4-4E0A-B899-4E057CF6CFAE}" presName="thickLine" presStyleLbl="alignNode1" presStyleIdx="0" presStyleCnt="5"/>
      <dgm:spPr/>
    </dgm:pt>
    <dgm:pt modelId="{B14A7252-83C9-4006-9AF1-CC80B476B0A1}" type="pres">
      <dgm:prSet presAssocID="{FF7D08C2-5BA4-4E0A-B899-4E057CF6CFAE}" presName="horz1" presStyleCnt="0"/>
      <dgm:spPr/>
    </dgm:pt>
    <dgm:pt modelId="{A0682445-2E20-40DF-974D-58516148A37D}" type="pres">
      <dgm:prSet presAssocID="{FF7D08C2-5BA4-4E0A-B899-4E057CF6CFAE}" presName="tx1" presStyleLbl="revTx" presStyleIdx="0" presStyleCnt="5"/>
      <dgm:spPr/>
    </dgm:pt>
    <dgm:pt modelId="{3F013D25-BFDE-4F07-BA38-DCE547AE5D90}" type="pres">
      <dgm:prSet presAssocID="{FF7D08C2-5BA4-4E0A-B899-4E057CF6CFAE}" presName="vert1" presStyleCnt="0"/>
      <dgm:spPr/>
    </dgm:pt>
    <dgm:pt modelId="{7F445C20-3DD0-4BB8-A022-6C235BA35B7E}" type="pres">
      <dgm:prSet presAssocID="{6DFFEB17-EB5B-49C2-889A-07CCFFA774AB}" presName="thickLine" presStyleLbl="alignNode1" presStyleIdx="1" presStyleCnt="5"/>
      <dgm:spPr/>
    </dgm:pt>
    <dgm:pt modelId="{6A40859D-DE69-4C61-B51A-0CA5E68A8480}" type="pres">
      <dgm:prSet presAssocID="{6DFFEB17-EB5B-49C2-889A-07CCFFA774AB}" presName="horz1" presStyleCnt="0"/>
      <dgm:spPr/>
    </dgm:pt>
    <dgm:pt modelId="{368DD096-1552-4724-85F8-A15DC022B604}" type="pres">
      <dgm:prSet presAssocID="{6DFFEB17-EB5B-49C2-889A-07CCFFA774AB}" presName="tx1" presStyleLbl="revTx" presStyleIdx="1" presStyleCnt="5"/>
      <dgm:spPr/>
    </dgm:pt>
    <dgm:pt modelId="{6F980F31-4090-43E0-9062-51C7CFB1596A}" type="pres">
      <dgm:prSet presAssocID="{6DFFEB17-EB5B-49C2-889A-07CCFFA774AB}" presName="vert1" presStyleCnt="0"/>
      <dgm:spPr/>
    </dgm:pt>
    <dgm:pt modelId="{FFD3FBF0-EE5F-41B7-83A7-220DB8158937}" type="pres">
      <dgm:prSet presAssocID="{13B8B8C4-74ED-47AA-847D-38DDA41A31AE}" presName="thickLine" presStyleLbl="alignNode1" presStyleIdx="2" presStyleCnt="5"/>
      <dgm:spPr/>
    </dgm:pt>
    <dgm:pt modelId="{509DAECD-C300-42DD-AA66-8C84833B4780}" type="pres">
      <dgm:prSet presAssocID="{13B8B8C4-74ED-47AA-847D-38DDA41A31AE}" presName="horz1" presStyleCnt="0"/>
      <dgm:spPr/>
    </dgm:pt>
    <dgm:pt modelId="{4C32EFBE-44A1-47EC-8531-358E7D7015E1}" type="pres">
      <dgm:prSet presAssocID="{13B8B8C4-74ED-47AA-847D-38DDA41A31AE}" presName="tx1" presStyleLbl="revTx" presStyleIdx="2" presStyleCnt="5"/>
      <dgm:spPr/>
    </dgm:pt>
    <dgm:pt modelId="{0A6B1B48-390D-4D86-AEEA-04E791BD8AD0}" type="pres">
      <dgm:prSet presAssocID="{13B8B8C4-74ED-47AA-847D-38DDA41A31AE}" presName="vert1" presStyleCnt="0"/>
      <dgm:spPr/>
    </dgm:pt>
    <dgm:pt modelId="{D8337185-5717-4062-AB35-3EA24769E58C}" type="pres">
      <dgm:prSet presAssocID="{D15B9C91-C169-44CF-B8AA-2A992C94D31D}" presName="thickLine" presStyleLbl="alignNode1" presStyleIdx="3" presStyleCnt="5"/>
      <dgm:spPr/>
    </dgm:pt>
    <dgm:pt modelId="{642A5CCC-D3DC-4721-A7BD-062AB98BA840}" type="pres">
      <dgm:prSet presAssocID="{D15B9C91-C169-44CF-B8AA-2A992C94D31D}" presName="horz1" presStyleCnt="0"/>
      <dgm:spPr/>
    </dgm:pt>
    <dgm:pt modelId="{30E899BD-7708-4054-B2CD-180CAFBB8F2F}" type="pres">
      <dgm:prSet presAssocID="{D15B9C91-C169-44CF-B8AA-2A992C94D31D}" presName="tx1" presStyleLbl="revTx" presStyleIdx="3" presStyleCnt="5"/>
      <dgm:spPr/>
    </dgm:pt>
    <dgm:pt modelId="{E4CA3310-6D2B-4646-A525-4AD0676F2322}" type="pres">
      <dgm:prSet presAssocID="{D15B9C91-C169-44CF-B8AA-2A992C94D31D}" presName="vert1" presStyleCnt="0"/>
      <dgm:spPr/>
    </dgm:pt>
    <dgm:pt modelId="{32EB4885-0810-43CE-BA58-9C5ADDD8B303}" type="pres">
      <dgm:prSet presAssocID="{2EFFE728-B5B7-420D-B7B9-507C180DDD50}" presName="thickLine" presStyleLbl="alignNode1" presStyleIdx="4" presStyleCnt="5"/>
      <dgm:spPr/>
    </dgm:pt>
    <dgm:pt modelId="{3A04DF33-66B4-48B6-A52A-0A138E5B002F}" type="pres">
      <dgm:prSet presAssocID="{2EFFE728-B5B7-420D-B7B9-507C180DDD50}" presName="horz1" presStyleCnt="0"/>
      <dgm:spPr/>
    </dgm:pt>
    <dgm:pt modelId="{38AB446A-1CEF-4E56-A6F0-BBA733095714}" type="pres">
      <dgm:prSet presAssocID="{2EFFE728-B5B7-420D-B7B9-507C180DDD50}" presName="tx1" presStyleLbl="revTx" presStyleIdx="4" presStyleCnt="5"/>
      <dgm:spPr/>
    </dgm:pt>
    <dgm:pt modelId="{C579BEAC-8BD4-4362-B5C6-9DA39E42330A}" type="pres">
      <dgm:prSet presAssocID="{2EFFE728-B5B7-420D-B7B9-507C180DDD50}" presName="vert1" presStyleCnt="0"/>
      <dgm:spPr/>
    </dgm:pt>
  </dgm:ptLst>
  <dgm:cxnLst>
    <dgm:cxn modelId="{04816826-9D16-4E07-BBC5-213C70936B40}" srcId="{DA96394E-211D-4DC2-A8AB-2F80BDA72887}" destId="{FF7D08C2-5BA4-4E0A-B899-4E057CF6CFAE}" srcOrd="0" destOrd="0" parTransId="{83C0E125-697E-4DB0-9619-73A3789B3142}" sibTransId="{57E40B6F-3A8D-48CD-A3DA-D55660332E79}"/>
    <dgm:cxn modelId="{490F9639-48A7-4169-BAD4-CF2770DAC171}" type="presOf" srcId="{13B8B8C4-74ED-47AA-847D-38DDA41A31AE}" destId="{4C32EFBE-44A1-47EC-8531-358E7D7015E1}" srcOrd="0" destOrd="0" presId="urn:microsoft.com/office/officeart/2008/layout/LinedList"/>
    <dgm:cxn modelId="{4368563F-94D7-49ED-A680-8FF668447E38}" type="presOf" srcId="{D15B9C91-C169-44CF-B8AA-2A992C94D31D}" destId="{30E899BD-7708-4054-B2CD-180CAFBB8F2F}" srcOrd="0" destOrd="0" presId="urn:microsoft.com/office/officeart/2008/layout/LinedList"/>
    <dgm:cxn modelId="{7666255F-9E7C-4C70-8AEF-79FBE739F199}" type="presOf" srcId="{6DFFEB17-EB5B-49C2-889A-07CCFFA774AB}" destId="{368DD096-1552-4724-85F8-A15DC022B604}" srcOrd="0" destOrd="0" presId="urn:microsoft.com/office/officeart/2008/layout/LinedList"/>
    <dgm:cxn modelId="{C5B48844-5DEA-4B93-AEB8-0E42304BFDD7}" srcId="{DA96394E-211D-4DC2-A8AB-2F80BDA72887}" destId="{D15B9C91-C169-44CF-B8AA-2A992C94D31D}" srcOrd="3" destOrd="0" parTransId="{E20CB0BD-D49C-478F-81CA-3305ED30AAEB}" sibTransId="{86E0045F-768A-4C39-BE8E-72AD0C71FD87}"/>
    <dgm:cxn modelId="{D191FB4F-3FDE-4552-96CA-AC55C142E3CC}" srcId="{DA96394E-211D-4DC2-A8AB-2F80BDA72887}" destId="{6DFFEB17-EB5B-49C2-889A-07CCFFA774AB}" srcOrd="1" destOrd="0" parTransId="{989CB4AA-305A-4A28-8F8C-88FA6C8191F3}" sibTransId="{D1E3BCAB-B3F1-4A8D-8EB3-B0F903E44635}"/>
    <dgm:cxn modelId="{F3743D7A-F5A0-45BE-9942-9EBE8D6E31D7}" srcId="{DA96394E-211D-4DC2-A8AB-2F80BDA72887}" destId="{13B8B8C4-74ED-47AA-847D-38DDA41A31AE}" srcOrd="2" destOrd="0" parTransId="{DFE7CAC2-8110-4DEE-ADBB-E190DAAE7D8C}" sibTransId="{25E27A21-CD06-4916-ACFA-964BBA81CBE0}"/>
    <dgm:cxn modelId="{FCC5DDAE-14F1-4B3D-BDB7-2F485C302A98}" type="presOf" srcId="{DA96394E-211D-4DC2-A8AB-2F80BDA72887}" destId="{8870F926-7E92-4E27-85FF-6209236AF070}" srcOrd="0" destOrd="0" presId="urn:microsoft.com/office/officeart/2008/layout/LinedList"/>
    <dgm:cxn modelId="{C7D087C0-9D4F-4762-B4E6-2190F7079FCA}" type="presOf" srcId="{2EFFE728-B5B7-420D-B7B9-507C180DDD50}" destId="{38AB446A-1CEF-4E56-A6F0-BBA733095714}" srcOrd="0" destOrd="0" presId="urn:microsoft.com/office/officeart/2008/layout/LinedList"/>
    <dgm:cxn modelId="{D67152E0-FF91-49D5-BCE6-3278A4B5163F}" type="presOf" srcId="{FF7D08C2-5BA4-4E0A-B899-4E057CF6CFAE}" destId="{A0682445-2E20-40DF-974D-58516148A37D}" srcOrd="0" destOrd="0" presId="urn:microsoft.com/office/officeart/2008/layout/LinedList"/>
    <dgm:cxn modelId="{AE094BF6-2CDD-45C8-B340-64AA58BF994F}" srcId="{DA96394E-211D-4DC2-A8AB-2F80BDA72887}" destId="{2EFFE728-B5B7-420D-B7B9-507C180DDD50}" srcOrd="4" destOrd="0" parTransId="{949DDF30-C4BA-4465-A9A4-F68E7DD6A281}" sibTransId="{BCC02F5F-22C7-4DD9-BB6D-9B652DE5CFCE}"/>
    <dgm:cxn modelId="{6E7F6AFE-075F-4384-81D5-77468781184F}" type="presParOf" srcId="{8870F926-7E92-4E27-85FF-6209236AF070}" destId="{1298E370-AEBB-4B28-B0D8-8BCB64EE01C1}" srcOrd="0" destOrd="0" presId="urn:microsoft.com/office/officeart/2008/layout/LinedList"/>
    <dgm:cxn modelId="{7AB8D00A-62A8-4DC6-AF69-D1D6FADAF26A}" type="presParOf" srcId="{8870F926-7E92-4E27-85FF-6209236AF070}" destId="{B14A7252-83C9-4006-9AF1-CC80B476B0A1}" srcOrd="1" destOrd="0" presId="urn:microsoft.com/office/officeart/2008/layout/LinedList"/>
    <dgm:cxn modelId="{2CC06595-59FE-4DC3-85D2-A1B295E1A7FB}" type="presParOf" srcId="{B14A7252-83C9-4006-9AF1-CC80B476B0A1}" destId="{A0682445-2E20-40DF-974D-58516148A37D}" srcOrd="0" destOrd="0" presId="urn:microsoft.com/office/officeart/2008/layout/LinedList"/>
    <dgm:cxn modelId="{211BA163-4C07-4B2E-8AE6-1385084A3164}" type="presParOf" srcId="{B14A7252-83C9-4006-9AF1-CC80B476B0A1}" destId="{3F013D25-BFDE-4F07-BA38-DCE547AE5D90}" srcOrd="1" destOrd="0" presId="urn:microsoft.com/office/officeart/2008/layout/LinedList"/>
    <dgm:cxn modelId="{D92E23F7-BF5C-43D5-8ACA-13BA78639646}" type="presParOf" srcId="{8870F926-7E92-4E27-85FF-6209236AF070}" destId="{7F445C20-3DD0-4BB8-A022-6C235BA35B7E}" srcOrd="2" destOrd="0" presId="urn:microsoft.com/office/officeart/2008/layout/LinedList"/>
    <dgm:cxn modelId="{EB35EF12-A888-4B85-BECA-297521F7BC47}" type="presParOf" srcId="{8870F926-7E92-4E27-85FF-6209236AF070}" destId="{6A40859D-DE69-4C61-B51A-0CA5E68A8480}" srcOrd="3" destOrd="0" presId="urn:microsoft.com/office/officeart/2008/layout/LinedList"/>
    <dgm:cxn modelId="{ADBF14A8-8104-4B94-AE21-0BE860A219E1}" type="presParOf" srcId="{6A40859D-DE69-4C61-B51A-0CA5E68A8480}" destId="{368DD096-1552-4724-85F8-A15DC022B604}" srcOrd="0" destOrd="0" presId="urn:microsoft.com/office/officeart/2008/layout/LinedList"/>
    <dgm:cxn modelId="{3F1CBF70-6EAF-402E-8E15-A36917B6EC53}" type="presParOf" srcId="{6A40859D-DE69-4C61-B51A-0CA5E68A8480}" destId="{6F980F31-4090-43E0-9062-51C7CFB1596A}" srcOrd="1" destOrd="0" presId="urn:microsoft.com/office/officeart/2008/layout/LinedList"/>
    <dgm:cxn modelId="{CD35F487-2222-4BBB-88EE-7C2A35D83CF9}" type="presParOf" srcId="{8870F926-7E92-4E27-85FF-6209236AF070}" destId="{FFD3FBF0-EE5F-41B7-83A7-220DB8158937}" srcOrd="4" destOrd="0" presId="urn:microsoft.com/office/officeart/2008/layout/LinedList"/>
    <dgm:cxn modelId="{DF130AF4-C99C-4AFE-904F-5A731D0523B2}" type="presParOf" srcId="{8870F926-7E92-4E27-85FF-6209236AF070}" destId="{509DAECD-C300-42DD-AA66-8C84833B4780}" srcOrd="5" destOrd="0" presId="urn:microsoft.com/office/officeart/2008/layout/LinedList"/>
    <dgm:cxn modelId="{B6EF5E2B-DB93-4E33-8590-BEBEE6F8C966}" type="presParOf" srcId="{509DAECD-C300-42DD-AA66-8C84833B4780}" destId="{4C32EFBE-44A1-47EC-8531-358E7D7015E1}" srcOrd="0" destOrd="0" presId="urn:microsoft.com/office/officeart/2008/layout/LinedList"/>
    <dgm:cxn modelId="{3A095167-A224-429B-8D66-FD3A33EADDDE}" type="presParOf" srcId="{509DAECD-C300-42DD-AA66-8C84833B4780}" destId="{0A6B1B48-390D-4D86-AEEA-04E791BD8AD0}" srcOrd="1" destOrd="0" presId="urn:microsoft.com/office/officeart/2008/layout/LinedList"/>
    <dgm:cxn modelId="{BDBE2941-CDA6-4966-BA72-BF33C0542EB2}" type="presParOf" srcId="{8870F926-7E92-4E27-85FF-6209236AF070}" destId="{D8337185-5717-4062-AB35-3EA24769E58C}" srcOrd="6" destOrd="0" presId="urn:microsoft.com/office/officeart/2008/layout/LinedList"/>
    <dgm:cxn modelId="{A7034442-055B-4C9C-B382-CC3A5FBAB542}" type="presParOf" srcId="{8870F926-7E92-4E27-85FF-6209236AF070}" destId="{642A5CCC-D3DC-4721-A7BD-062AB98BA840}" srcOrd="7" destOrd="0" presId="urn:microsoft.com/office/officeart/2008/layout/LinedList"/>
    <dgm:cxn modelId="{B95BCD7F-5166-4E42-B8EB-18B4DA22B6B9}" type="presParOf" srcId="{642A5CCC-D3DC-4721-A7BD-062AB98BA840}" destId="{30E899BD-7708-4054-B2CD-180CAFBB8F2F}" srcOrd="0" destOrd="0" presId="urn:microsoft.com/office/officeart/2008/layout/LinedList"/>
    <dgm:cxn modelId="{9D8D2CCD-E0C1-48B7-B4A9-787388742991}" type="presParOf" srcId="{642A5CCC-D3DC-4721-A7BD-062AB98BA840}" destId="{E4CA3310-6D2B-4646-A525-4AD0676F2322}" srcOrd="1" destOrd="0" presId="urn:microsoft.com/office/officeart/2008/layout/LinedList"/>
    <dgm:cxn modelId="{DCFDA7D6-CC50-4CD8-848C-E737CB92E2F9}" type="presParOf" srcId="{8870F926-7E92-4E27-85FF-6209236AF070}" destId="{32EB4885-0810-43CE-BA58-9C5ADDD8B303}" srcOrd="8" destOrd="0" presId="urn:microsoft.com/office/officeart/2008/layout/LinedList"/>
    <dgm:cxn modelId="{E4F1FEA5-1029-46DB-976E-2A05505A4440}" type="presParOf" srcId="{8870F926-7E92-4E27-85FF-6209236AF070}" destId="{3A04DF33-66B4-48B6-A52A-0A138E5B002F}" srcOrd="9" destOrd="0" presId="urn:microsoft.com/office/officeart/2008/layout/LinedList"/>
    <dgm:cxn modelId="{1FDFFF01-AB07-4362-9549-2FF8E630B624}" type="presParOf" srcId="{3A04DF33-66B4-48B6-A52A-0A138E5B002F}" destId="{38AB446A-1CEF-4E56-A6F0-BBA733095714}" srcOrd="0" destOrd="0" presId="urn:microsoft.com/office/officeart/2008/layout/LinedList"/>
    <dgm:cxn modelId="{3B171CBF-5CF3-4C08-9780-74C8FC8ADDEB}" type="presParOf" srcId="{3A04DF33-66B4-48B6-A52A-0A138E5B002F}" destId="{C579BEAC-8BD4-4362-B5C6-9DA39E42330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98E370-AEBB-4B28-B0D8-8BCB64EE01C1}">
      <dsp:nvSpPr>
        <dsp:cNvPr id="0" name=""/>
        <dsp:cNvSpPr/>
      </dsp:nvSpPr>
      <dsp:spPr>
        <a:xfrm>
          <a:off x="0" y="675"/>
          <a:ext cx="6912245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682445-2E20-40DF-974D-58516148A37D}">
      <dsp:nvSpPr>
        <dsp:cNvPr id="0" name=""/>
        <dsp:cNvSpPr/>
      </dsp:nvSpPr>
      <dsp:spPr>
        <a:xfrm>
          <a:off x="0" y="675"/>
          <a:ext cx="6912245" cy="11071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Recent storms have cause numerous rockslides</a:t>
          </a:r>
        </a:p>
      </dsp:txBody>
      <dsp:txXfrm>
        <a:off x="0" y="675"/>
        <a:ext cx="6912245" cy="1107106"/>
      </dsp:txXfrm>
    </dsp:sp>
    <dsp:sp modelId="{7F445C20-3DD0-4BB8-A022-6C235BA35B7E}">
      <dsp:nvSpPr>
        <dsp:cNvPr id="0" name=""/>
        <dsp:cNvSpPr/>
      </dsp:nvSpPr>
      <dsp:spPr>
        <a:xfrm>
          <a:off x="0" y="1107782"/>
          <a:ext cx="6912245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68DD096-1552-4724-85F8-A15DC022B604}">
      <dsp:nvSpPr>
        <dsp:cNvPr id="0" name=""/>
        <dsp:cNvSpPr/>
      </dsp:nvSpPr>
      <dsp:spPr>
        <a:xfrm>
          <a:off x="0" y="1107782"/>
          <a:ext cx="6912245" cy="11071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October CUTRR work location needs to be cleared again</a:t>
          </a:r>
        </a:p>
      </dsp:txBody>
      <dsp:txXfrm>
        <a:off x="0" y="1107782"/>
        <a:ext cx="6912245" cy="1107106"/>
      </dsp:txXfrm>
    </dsp:sp>
    <dsp:sp modelId="{FFD3FBF0-EE5F-41B7-83A7-220DB8158937}">
      <dsp:nvSpPr>
        <dsp:cNvPr id="0" name=""/>
        <dsp:cNvSpPr/>
      </dsp:nvSpPr>
      <dsp:spPr>
        <a:xfrm>
          <a:off x="0" y="2214888"/>
          <a:ext cx="6912245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C32EFBE-44A1-47EC-8531-358E7D7015E1}">
      <dsp:nvSpPr>
        <dsp:cNvPr id="0" name=""/>
        <dsp:cNvSpPr/>
      </dsp:nvSpPr>
      <dsp:spPr>
        <a:xfrm>
          <a:off x="0" y="2214888"/>
          <a:ext cx="6912245" cy="11071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Swedes Cut is clogged with debris and rockslides</a:t>
          </a:r>
        </a:p>
      </dsp:txBody>
      <dsp:txXfrm>
        <a:off x="0" y="2214888"/>
        <a:ext cx="6912245" cy="1107106"/>
      </dsp:txXfrm>
    </dsp:sp>
    <dsp:sp modelId="{D8337185-5717-4062-AB35-3EA24769E58C}">
      <dsp:nvSpPr>
        <dsp:cNvPr id="0" name=""/>
        <dsp:cNvSpPr/>
      </dsp:nvSpPr>
      <dsp:spPr>
        <a:xfrm>
          <a:off x="0" y="3321994"/>
          <a:ext cx="6912245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E899BD-7708-4054-B2CD-180CAFBB8F2F}">
      <dsp:nvSpPr>
        <dsp:cNvPr id="0" name=""/>
        <dsp:cNvSpPr/>
      </dsp:nvSpPr>
      <dsp:spPr>
        <a:xfrm>
          <a:off x="0" y="3321994"/>
          <a:ext cx="6912245" cy="11071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Roadway is no longer passable by a standard auto in a few locations</a:t>
          </a:r>
        </a:p>
      </dsp:txBody>
      <dsp:txXfrm>
        <a:off x="0" y="3321994"/>
        <a:ext cx="6912245" cy="1107106"/>
      </dsp:txXfrm>
    </dsp:sp>
    <dsp:sp modelId="{32EB4885-0810-43CE-BA58-9C5ADDD8B303}">
      <dsp:nvSpPr>
        <dsp:cNvPr id="0" name=""/>
        <dsp:cNvSpPr/>
      </dsp:nvSpPr>
      <dsp:spPr>
        <a:xfrm>
          <a:off x="0" y="4429100"/>
          <a:ext cx="6912245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AB446A-1CEF-4E56-A6F0-BBA733095714}">
      <dsp:nvSpPr>
        <dsp:cNvPr id="0" name=""/>
        <dsp:cNvSpPr/>
      </dsp:nvSpPr>
      <dsp:spPr>
        <a:xfrm>
          <a:off x="0" y="4429100"/>
          <a:ext cx="6912245" cy="11071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Culverts are blocked in numerous locations</a:t>
          </a:r>
        </a:p>
      </dsp:txBody>
      <dsp:txXfrm>
        <a:off x="0" y="4429100"/>
        <a:ext cx="6912245" cy="11071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501A3-A5BB-4095-97CE-3989158CF8DE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94BB20-D97C-4259-BCA2-C647B5804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65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94BB20-D97C-4259-BCA2-C647B5804F3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671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Near </a:t>
            </a:r>
            <a:r>
              <a:rPr lang="en-US" dirty="0" err="1"/>
              <a:t>Liebre</a:t>
            </a:r>
            <a:r>
              <a:rPr lang="en-US" dirty="0"/>
              <a:t> Maintenance Station. Culvert was blocked and a large amount of material has covered the roadway. Work done in October 2021.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94BB20-D97C-4259-BCA2-C647B5804F3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83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Near </a:t>
            </a:r>
            <a:r>
              <a:rPr lang="en-US" dirty="0" err="1"/>
              <a:t>Liebre</a:t>
            </a:r>
            <a:r>
              <a:rPr lang="en-US" dirty="0"/>
              <a:t> Maintenance Station. Culvert was blocked and a large amount of material has covered the roadway. Work done in October 2021.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94BB20-D97C-4259-BCA2-C647B5804F3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038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Near </a:t>
            </a:r>
            <a:r>
              <a:rPr lang="en-US" dirty="0" err="1"/>
              <a:t>Liebre</a:t>
            </a:r>
            <a:r>
              <a:rPr lang="en-US" dirty="0"/>
              <a:t> Maintenance Station. Culvert was blocked and a large amount of material has covered the roadway. Work done in October 2021.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94BB20-D97C-4259-BCA2-C647B5804F3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1180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Near </a:t>
            </a:r>
            <a:r>
              <a:rPr lang="en-US" dirty="0" err="1"/>
              <a:t>Liebre</a:t>
            </a:r>
            <a:r>
              <a:rPr lang="en-US" dirty="0"/>
              <a:t> Maintenance Station. Culvert was blocked and a large amount of material has covered the roadway. Work done in October 2021.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94BB20-D97C-4259-BCA2-C647B5804F3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2327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Near </a:t>
            </a:r>
            <a:r>
              <a:rPr lang="en-US" dirty="0" err="1"/>
              <a:t>Liebre</a:t>
            </a:r>
            <a:r>
              <a:rPr lang="en-US" dirty="0"/>
              <a:t> Maintenance Station. Culvert was blocked and a large amount of material has covered the roadway. Work done in October 2021. Photo taken just after work was completed.</a:t>
            </a:r>
          </a:p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94BB20-D97C-4259-BCA2-C647B5804F3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684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Between </a:t>
            </a:r>
            <a:r>
              <a:rPr lang="en-US" dirty="0" err="1"/>
              <a:t>Liebre</a:t>
            </a:r>
            <a:r>
              <a:rPr lang="en-US" dirty="0"/>
              <a:t> Maintenance Camp and Tumble Inn. White striping still visible on 1920’s asphalt adjacent to potholes. A wholesale resurfacing would eliminate this historic resource.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94BB20-D97C-4259-BCA2-C647B5804F3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4961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94BB20-D97C-4259-BCA2-C647B5804F3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945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North of Kelly’s Halfway Inn. Lack of culvert and blocked drainage has resulted in intermittent ponding at this location.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94BB20-D97C-4259-BCA2-C647B5804F3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7323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north of Kelly’s Halfway Inn. Debris washing onto roadway and culverts blocked.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94BB20-D97C-4259-BCA2-C647B5804F3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137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Near Kelly’s Halfway Inn. Culvert blocked or roadway being undermined.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94BB20-D97C-4259-BCA2-C647B5804F3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757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94BB20-D97C-4259-BCA2-C647B5804F3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516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94BB20-D97C-4259-BCA2-C647B5804F3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953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South of Reservoir Summit. Small rockfall from January 2022.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94BB20-D97C-4259-BCA2-C647B5804F3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2059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South of Reservoir Summit. Small rockfall from January 2022.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94BB20-D97C-4259-BCA2-C647B5804F3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98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Swede’s Cut in January 2022. Large amount of material blocking roadway.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94BB20-D97C-4259-BCA2-C647B5804F3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248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Swede’s Cut in January 2022. Large amount of material blocking roadway.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94BB20-D97C-4259-BCA2-C647B5804F3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6598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Swede’s Cut in December 2021. Large amount of material blocking roadway.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94BB20-D97C-4259-BCA2-C647B5804F3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6863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Swede’s Cut in January 2022. Large amount of material blocking roadway.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94BB20-D97C-4259-BCA2-C647B5804F3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771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South of Swede’s Cut in January 2022. Small rockfalls blocking roadway.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94BB20-D97C-4259-BCA2-C647B5804F3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1400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South of Swede’s Cut in January 2022. Area of roadwork in August 2021.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94BB20-D97C-4259-BCA2-C647B5804F3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6736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South of Swede’s Cut in December 2021. Large amount of material blocking roadway.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94BB20-D97C-4259-BCA2-C647B5804F3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68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94BB20-D97C-4259-BCA2-C647B5804F3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7250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South of Swede’s Cut in December 2021. Large amount of material blocking roadway.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94BB20-D97C-4259-BCA2-C647B5804F3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967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Near </a:t>
            </a:r>
            <a:r>
              <a:rPr lang="en-US" dirty="0" err="1"/>
              <a:t>Liebre</a:t>
            </a:r>
            <a:r>
              <a:rPr lang="en-US" dirty="0"/>
              <a:t> Summit. Small rockfall from December 2021 / January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94BB20-D97C-4259-BCA2-C647B5804F3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64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Near </a:t>
            </a:r>
            <a:r>
              <a:rPr lang="en-US" dirty="0" err="1"/>
              <a:t>Liebre</a:t>
            </a:r>
            <a:r>
              <a:rPr lang="en-US" dirty="0"/>
              <a:t> Summit. Small rockfall from December 2021 / January 2022.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94BB20-D97C-4259-BCA2-C647B5804F3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73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Horseshoe Curve. Potholes developing in 1923-1927 asphalt paving.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94BB20-D97C-4259-BCA2-C647B5804F3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223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Near Granite Gate. Small rockfall from December 2021 / January 2022.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94BB20-D97C-4259-BCA2-C647B5804F3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788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Near Granite Gate. Potholes developing in asphalt at concrete interface.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94BB20-D97C-4259-BCA2-C647B5804F3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791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Granite Gate. Small rockfall from December 2021 / January 2022.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94BB20-D97C-4259-BCA2-C647B5804F3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637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F86A6-D3D4-4F68-AA94-C267E2B6A4CA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E3DDE-B81A-4C90-B1ED-7B425EE50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955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F86A6-D3D4-4F68-AA94-C267E2B6A4CA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E3DDE-B81A-4C90-B1ED-7B425EE50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2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F86A6-D3D4-4F68-AA94-C267E2B6A4CA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E3DDE-B81A-4C90-B1ED-7B425EE50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908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F86A6-D3D4-4F68-AA94-C267E2B6A4CA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E3DDE-B81A-4C90-B1ED-7B425EE50B8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820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F86A6-D3D4-4F68-AA94-C267E2B6A4CA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E3DDE-B81A-4C90-B1ED-7B425EE50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0792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F86A6-D3D4-4F68-AA94-C267E2B6A4CA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E3DDE-B81A-4C90-B1ED-7B425EE50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817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F86A6-D3D4-4F68-AA94-C267E2B6A4CA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E3DDE-B81A-4C90-B1ED-7B425EE50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50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F86A6-D3D4-4F68-AA94-C267E2B6A4CA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E3DDE-B81A-4C90-B1ED-7B425EE50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972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F86A6-D3D4-4F68-AA94-C267E2B6A4CA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E3DDE-B81A-4C90-B1ED-7B425EE50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91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F86A6-D3D4-4F68-AA94-C267E2B6A4CA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E3DDE-B81A-4C90-B1ED-7B425EE50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97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F86A6-D3D4-4F68-AA94-C267E2B6A4CA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E3DDE-B81A-4C90-B1ED-7B425EE50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493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F86A6-D3D4-4F68-AA94-C267E2B6A4CA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E3DDE-B81A-4C90-B1ED-7B425EE50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165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F86A6-D3D4-4F68-AA94-C267E2B6A4CA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E3DDE-B81A-4C90-B1ED-7B425EE50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476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F86A6-D3D4-4F68-AA94-C267E2B6A4CA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E3DDE-B81A-4C90-B1ED-7B425EE50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717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F86A6-D3D4-4F68-AA94-C267E2B6A4CA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E3DDE-B81A-4C90-B1ED-7B425EE50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99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F86A6-D3D4-4F68-AA94-C267E2B6A4CA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E3DDE-B81A-4C90-B1ED-7B425EE50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910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F86A6-D3D4-4F68-AA94-C267E2B6A4CA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E3DDE-B81A-4C90-B1ED-7B425EE50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202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7F2F86A6-D3D4-4F68-AA94-C267E2B6A4CA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A5BE3DDE-B81A-4C90-B1ED-7B425EE50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787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4962833-2EBB-47A0-9823-D4F8E16EE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4C4484-E6DA-4C2E-9BBA-C5321ECC6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77313" y="687388"/>
            <a:ext cx="6290687" cy="5483225"/>
          </a:xfrm>
          <a:effectLst/>
        </p:spPr>
        <p:txBody>
          <a:bodyPr wrap="square" anchor="ctr">
            <a:normAutofit/>
          </a:bodyPr>
          <a:lstStyle/>
          <a:p>
            <a:pPr algn="l"/>
            <a:r>
              <a:rPr lang="en-US" sz="7200" dirty="0">
                <a:solidFill>
                  <a:schemeClr val="tx1">
                    <a:lumMod val="95000"/>
                  </a:schemeClr>
                </a:solidFill>
              </a:rPr>
              <a:t>Ridge Route Conditions</a:t>
            </a:r>
            <a:br>
              <a:rPr lang="en-US" sz="7200">
                <a:solidFill>
                  <a:schemeClr val="tx1">
                    <a:lumMod val="95000"/>
                  </a:schemeClr>
                </a:solidFill>
              </a:rPr>
            </a:br>
            <a:r>
              <a:rPr lang="en-US" sz="7200">
                <a:solidFill>
                  <a:schemeClr val="tx1">
                    <a:lumMod val="95000"/>
                  </a:schemeClr>
                </a:solidFill>
              </a:rPr>
              <a:t>by</a:t>
            </a:r>
            <a:br>
              <a:rPr lang="en-US" sz="7200">
                <a:solidFill>
                  <a:schemeClr val="tx1">
                    <a:lumMod val="95000"/>
                  </a:schemeClr>
                </a:solidFill>
              </a:rPr>
            </a:br>
            <a:r>
              <a:rPr lang="en-US" sz="7200">
                <a:solidFill>
                  <a:schemeClr val="tx1">
                    <a:lumMod val="95000"/>
                  </a:schemeClr>
                </a:solidFill>
              </a:rPr>
              <a:t>Michael </a:t>
            </a:r>
            <a:r>
              <a:rPr lang="en-US" sz="7200" dirty="0">
                <a:solidFill>
                  <a:schemeClr val="tx1">
                    <a:lumMod val="95000"/>
                  </a:schemeClr>
                </a:solidFill>
              </a:rPr>
              <a:t>F Ballard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A5F770-5EE4-4C49-88D8-15D7C05EDC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295400"/>
            <a:ext cx="2895646" cy="4267200"/>
          </a:xfrm>
        </p:spPr>
        <p:txBody>
          <a:bodyPr anchor="ctr">
            <a:normAutofit/>
          </a:bodyPr>
          <a:lstStyle/>
          <a:p>
            <a:r>
              <a:rPr lang="en-US" sz="2400">
                <a:solidFill>
                  <a:schemeClr val="tx1">
                    <a:lumMod val="95000"/>
                  </a:schemeClr>
                </a:solidFill>
              </a:rPr>
              <a:t>January 2022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1FCCE20-1E4F-44FF-87B4-379D391A2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580" y="2032907"/>
            <a:ext cx="0" cy="27921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1476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road&#10;&#10;Description automatically generated with low confidence">
            <a:extLst>
              <a:ext uri="{FF2B5EF4-FFF2-40B4-BE49-F238E27FC236}">
                <a16:creationId xmlns:a16="http://schemas.microsoft.com/office/drawing/2014/main" id="{CAA73257-54BB-4EFF-816C-64C68ECB3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84" y="943649"/>
            <a:ext cx="6605583" cy="4970702"/>
          </a:xfrm>
          <a:prstGeom prst="rect">
            <a:avLst/>
          </a:prstGeom>
          <a:ln w="190500" cap="flat" cmpd="thinThick">
            <a:solidFill>
              <a:srgbClr val="FFFFFF"/>
            </a:solidFill>
            <a:prstDash val="solid"/>
            <a:round/>
          </a:ln>
        </p:spPr>
      </p:pic>
    </p:spTree>
    <p:extLst>
      <p:ext uri="{BB962C8B-B14F-4D97-AF65-F5344CB8AC3E}">
        <p14:creationId xmlns:p14="http://schemas.microsoft.com/office/powerpoint/2010/main" val="660300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ound, outdoor, nature, dirt&#10;&#10;Description automatically generated">
            <a:extLst>
              <a:ext uri="{FF2B5EF4-FFF2-40B4-BE49-F238E27FC236}">
                <a16:creationId xmlns:a16="http://schemas.microsoft.com/office/drawing/2014/main" id="{5AB3DE39-E58E-44BF-BEB0-3CEE0C0CDE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84" y="943649"/>
            <a:ext cx="6605583" cy="4970702"/>
          </a:xfrm>
          <a:prstGeom prst="rect">
            <a:avLst/>
          </a:prstGeom>
          <a:ln w="190500" cap="flat" cmpd="thinThick">
            <a:solidFill>
              <a:srgbClr val="FFFFFF"/>
            </a:solidFill>
            <a:prstDash val="solid"/>
            <a:round/>
          </a:ln>
        </p:spPr>
      </p:pic>
    </p:spTree>
    <p:extLst>
      <p:ext uri="{BB962C8B-B14F-4D97-AF65-F5344CB8AC3E}">
        <p14:creationId xmlns:p14="http://schemas.microsoft.com/office/powerpoint/2010/main" val="3402002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ground, grass, nature&#10;&#10;Description automatically generated">
            <a:extLst>
              <a:ext uri="{FF2B5EF4-FFF2-40B4-BE49-F238E27FC236}">
                <a16:creationId xmlns:a16="http://schemas.microsoft.com/office/drawing/2014/main" id="{AAB34276-F2A6-451F-AA2E-DD3EDA782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84" y="943649"/>
            <a:ext cx="6605583" cy="4970702"/>
          </a:xfrm>
          <a:prstGeom prst="rect">
            <a:avLst/>
          </a:prstGeom>
          <a:ln w="190500" cap="flat" cmpd="thinThick">
            <a:solidFill>
              <a:srgbClr val="FFFFFF"/>
            </a:solidFill>
            <a:prstDash val="solid"/>
            <a:round/>
          </a:ln>
        </p:spPr>
      </p:pic>
    </p:spTree>
    <p:extLst>
      <p:ext uri="{BB962C8B-B14F-4D97-AF65-F5344CB8AC3E}">
        <p14:creationId xmlns:p14="http://schemas.microsoft.com/office/powerpoint/2010/main" val="1684689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ound, outdoor, grass, field&#10;&#10;Description automatically generated">
            <a:extLst>
              <a:ext uri="{FF2B5EF4-FFF2-40B4-BE49-F238E27FC236}">
                <a16:creationId xmlns:a16="http://schemas.microsoft.com/office/drawing/2014/main" id="{772D1EFC-033D-47B3-B98A-165585E49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84" y="943649"/>
            <a:ext cx="6605583" cy="4970702"/>
          </a:xfrm>
          <a:prstGeom prst="rect">
            <a:avLst/>
          </a:prstGeom>
          <a:ln w="190500" cap="flat" cmpd="thinThick">
            <a:solidFill>
              <a:srgbClr val="FFFFFF"/>
            </a:solidFill>
            <a:prstDash val="solid"/>
            <a:round/>
          </a:ln>
        </p:spPr>
      </p:pic>
    </p:spTree>
    <p:extLst>
      <p:ext uri="{BB962C8B-B14F-4D97-AF65-F5344CB8AC3E}">
        <p14:creationId xmlns:p14="http://schemas.microsoft.com/office/powerpoint/2010/main" val="3089644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ground, dirt, nature&#10;&#10;Description automatically generated">
            <a:extLst>
              <a:ext uri="{FF2B5EF4-FFF2-40B4-BE49-F238E27FC236}">
                <a16:creationId xmlns:a16="http://schemas.microsoft.com/office/drawing/2014/main" id="{E0ED7D20-3A87-43E1-AAD4-BE4BCC6D41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69" y="1023977"/>
            <a:ext cx="10126414" cy="4810046"/>
          </a:xfrm>
          <a:prstGeom prst="rect">
            <a:avLst/>
          </a:prstGeom>
          <a:ln w="190500" cap="flat" cmpd="thinThick">
            <a:solidFill>
              <a:srgbClr val="FFFFFF"/>
            </a:solidFill>
            <a:prstDash val="solid"/>
            <a:round/>
          </a:ln>
        </p:spPr>
      </p:pic>
    </p:spTree>
    <p:extLst>
      <p:ext uri="{BB962C8B-B14F-4D97-AF65-F5344CB8AC3E}">
        <p14:creationId xmlns:p14="http://schemas.microsoft.com/office/powerpoint/2010/main" val="2774545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3E38DD-A1D1-43AA-8D71-8EC38A2007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84" y="943649"/>
            <a:ext cx="6605583" cy="4970702"/>
          </a:xfrm>
          <a:prstGeom prst="rect">
            <a:avLst/>
          </a:prstGeom>
          <a:ln w="190500" cap="flat" cmpd="thinThick">
            <a:solidFill>
              <a:srgbClr val="FFFFFF"/>
            </a:solidFill>
            <a:prstDash val="solid"/>
            <a:round/>
          </a:ln>
        </p:spPr>
      </p:pic>
    </p:spTree>
    <p:extLst>
      <p:ext uri="{BB962C8B-B14F-4D97-AF65-F5344CB8AC3E}">
        <p14:creationId xmlns:p14="http://schemas.microsoft.com/office/powerpoint/2010/main" val="1611564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716B7-FDF6-4F92-B04B-B0248A5D2E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Tumble Inn to Reservoir Summit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EE93F8-E418-4253-A9AD-700A9208CF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January 2022 Ridge Route Conditions</a:t>
            </a:r>
          </a:p>
        </p:txBody>
      </p:sp>
    </p:spTree>
    <p:extLst>
      <p:ext uri="{BB962C8B-B14F-4D97-AF65-F5344CB8AC3E}">
        <p14:creationId xmlns:p14="http://schemas.microsoft.com/office/powerpoint/2010/main" val="3738095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nature, ground&#10;&#10;Description automatically generated">
            <a:extLst>
              <a:ext uri="{FF2B5EF4-FFF2-40B4-BE49-F238E27FC236}">
                <a16:creationId xmlns:a16="http://schemas.microsoft.com/office/drawing/2014/main" id="{F8D96F13-EA55-4F1F-91CA-12438BB19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84" y="943649"/>
            <a:ext cx="6605583" cy="4970702"/>
          </a:xfrm>
          <a:prstGeom prst="rect">
            <a:avLst/>
          </a:prstGeom>
          <a:ln w="190500" cap="flat" cmpd="thinThick">
            <a:solidFill>
              <a:srgbClr val="FFFFFF"/>
            </a:solidFill>
            <a:prstDash val="solid"/>
            <a:round/>
          </a:ln>
        </p:spPr>
      </p:pic>
    </p:spTree>
    <p:extLst>
      <p:ext uri="{BB962C8B-B14F-4D97-AF65-F5344CB8AC3E}">
        <p14:creationId xmlns:p14="http://schemas.microsoft.com/office/powerpoint/2010/main" val="32978864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rt road in the mountains&#10;&#10;Description automatically generated with low confidence">
            <a:extLst>
              <a:ext uri="{FF2B5EF4-FFF2-40B4-BE49-F238E27FC236}">
                <a16:creationId xmlns:a16="http://schemas.microsoft.com/office/drawing/2014/main" id="{45D54A7D-1307-45EC-9B6D-752606A50F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84" y="943649"/>
            <a:ext cx="6605583" cy="4970702"/>
          </a:xfrm>
          <a:prstGeom prst="rect">
            <a:avLst/>
          </a:prstGeom>
          <a:ln w="190500" cap="flat" cmpd="thinThick">
            <a:solidFill>
              <a:srgbClr val="FFFFFF"/>
            </a:solidFill>
            <a:prstDash val="solid"/>
            <a:round/>
          </a:ln>
        </p:spPr>
      </p:pic>
    </p:spTree>
    <p:extLst>
      <p:ext uri="{BB962C8B-B14F-4D97-AF65-F5344CB8AC3E}">
        <p14:creationId xmlns:p14="http://schemas.microsoft.com/office/powerpoint/2010/main" val="28275868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ound, outdoor, grass, nature&#10;&#10;Description automatically generated">
            <a:extLst>
              <a:ext uri="{FF2B5EF4-FFF2-40B4-BE49-F238E27FC236}">
                <a16:creationId xmlns:a16="http://schemas.microsoft.com/office/drawing/2014/main" id="{7E921599-4290-46D6-A685-5DB447831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84" y="943649"/>
            <a:ext cx="6605583" cy="4970702"/>
          </a:xfrm>
          <a:prstGeom prst="rect">
            <a:avLst/>
          </a:prstGeom>
          <a:ln w="190500" cap="flat" cmpd="thinThick">
            <a:solidFill>
              <a:srgbClr val="FFFFFF"/>
            </a:solidFill>
            <a:prstDash val="solid"/>
            <a:round/>
          </a:ln>
        </p:spPr>
      </p:pic>
    </p:spTree>
    <p:extLst>
      <p:ext uri="{BB962C8B-B14F-4D97-AF65-F5344CB8AC3E}">
        <p14:creationId xmlns:p14="http://schemas.microsoft.com/office/powerpoint/2010/main" val="2784637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19B3503-D505-49AA-97C1-B299D58DB4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7746" y="0"/>
            <a:ext cx="8124253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innerShdw blurRad="139700" dist="50800" dir="54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39A2319-946A-4C65-9B7C-1F86E9B1B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067747" cy="6857996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C7997B-DE2B-4A19-80DB-1F00F1536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889" y="1349680"/>
            <a:ext cx="2931320" cy="4449541"/>
          </a:xfrm>
        </p:spPr>
        <p:txBody>
          <a:bodyPr anchor="t">
            <a:normAutofit/>
          </a:bodyPr>
          <a:lstStyle/>
          <a:p>
            <a:r>
              <a:rPr lang="en-US" sz="4800">
                <a:solidFill>
                  <a:schemeClr val="tx1"/>
                </a:solidFill>
              </a:rPr>
              <a:t>Current Conditions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91039C6-B5D9-44FA-8005-3A6896DD91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9981059"/>
              </p:ext>
            </p:extLst>
          </p:nvPr>
        </p:nvGraphicFramePr>
        <p:xfrm>
          <a:off x="4662106" y="640075"/>
          <a:ext cx="6912245" cy="5536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92508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88A0E-1A71-4244-A449-BEBB1FF029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Reservoir Summit to South Gate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2299EE-235A-4C44-A9E5-B27DD99D48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January 2022 Ridge Route Conditions</a:t>
            </a:r>
          </a:p>
        </p:txBody>
      </p:sp>
    </p:spTree>
    <p:extLst>
      <p:ext uri="{BB962C8B-B14F-4D97-AF65-F5344CB8AC3E}">
        <p14:creationId xmlns:p14="http://schemas.microsoft.com/office/powerpoint/2010/main" val="40405529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ky, nature, shore&#10;&#10;Description automatically generated">
            <a:extLst>
              <a:ext uri="{FF2B5EF4-FFF2-40B4-BE49-F238E27FC236}">
                <a16:creationId xmlns:a16="http://schemas.microsoft.com/office/drawing/2014/main" id="{7038BF85-6957-4B8A-9003-23CF2CAF8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84" y="943649"/>
            <a:ext cx="6605583" cy="4970702"/>
          </a:xfrm>
          <a:prstGeom prst="rect">
            <a:avLst/>
          </a:prstGeom>
          <a:ln w="190500" cap="flat" cmpd="thinThick">
            <a:solidFill>
              <a:srgbClr val="FFFFFF"/>
            </a:solidFill>
            <a:prstDash val="solid"/>
            <a:round/>
          </a:ln>
        </p:spPr>
      </p:pic>
    </p:spTree>
    <p:extLst>
      <p:ext uri="{BB962C8B-B14F-4D97-AF65-F5344CB8AC3E}">
        <p14:creationId xmlns:p14="http://schemas.microsoft.com/office/powerpoint/2010/main" val="2084573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rt road in the desert&#10;&#10;Description automatically generated with low confidence">
            <a:extLst>
              <a:ext uri="{FF2B5EF4-FFF2-40B4-BE49-F238E27FC236}">
                <a16:creationId xmlns:a16="http://schemas.microsoft.com/office/drawing/2014/main" id="{F0739847-A98F-4408-9EA2-098CEAFA79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84" y="943649"/>
            <a:ext cx="6605583" cy="4970702"/>
          </a:xfrm>
          <a:prstGeom prst="rect">
            <a:avLst/>
          </a:prstGeom>
          <a:ln w="190500" cap="flat" cmpd="thinThick">
            <a:solidFill>
              <a:srgbClr val="FFFFFF"/>
            </a:solidFill>
            <a:prstDash val="solid"/>
            <a:round/>
          </a:ln>
        </p:spPr>
      </p:pic>
    </p:spTree>
    <p:extLst>
      <p:ext uri="{BB962C8B-B14F-4D97-AF65-F5344CB8AC3E}">
        <p14:creationId xmlns:p14="http://schemas.microsoft.com/office/powerpoint/2010/main" val="808341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ky, mountain, nature&#10;&#10;Description automatically generated">
            <a:extLst>
              <a:ext uri="{FF2B5EF4-FFF2-40B4-BE49-F238E27FC236}">
                <a16:creationId xmlns:a16="http://schemas.microsoft.com/office/drawing/2014/main" id="{F33245EA-685E-49FC-A192-1D724ECE7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84" y="943649"/>
            <a:ext cx="6605583" cy="4970702"/>
          </a:xfrm>
          <a:prstGeom prst="rect">
            <a:avLst/>
          </a:prstGeom>
          <a:ln w="190500" cap="flat" cmpd="thinThick">
            <a:solidFill>
              <a:srgbClr val="FFFFFF"/>
            </a:solidFill>
            <a:prstDash val="solid"/>
            <a:round/>
          </a:ln>
        </p:spPr>
      </p:pic>
    </p:spTree>
    <p:extLst>
      <p:ext uri="{BB962C8B-B14F-4D97-AF65-F5344CB8AC3E}">
        <p14:creationId xmlns:p14="http://schemas.microsoft.com/office/powerpoint/2010/main" val="36831264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nature, mountain, rock&#10;&#10;Description automatically generated">
            <a:extLst>
              <a:ext uri="{FF2B5EF4-FFF2-40B4-BE49-F238E27FC236}">
                <a16:creationId xmlns:a16="http://schemas.microsoft.com/office/drawing/2014/main" id="{C04B7E30-1A15-4084-A4FD-194E8CE72C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84" y="943649"/>
            <a:ext cx="6605583" cy="4970702"/>
          </a:xfrm>
          <a:prstGeom prst="rect">
            <a:avLst/>
          </a:prstGeom>
          <a:ln w="190500" cap="flat" cmpd="thinThick">
            <a:solidFill>
              <a:srgbClr val="FFFFFF"/>
            </a:solidFill>
            <a:prstDash val="solid"/>
            <a:round/>
          </a:ln>
        </p:spPr>
      </p:pic>
    </p:spTree>
    <p:extLst>
      <p:ext uri="{BB962C8B-B14F-4D97-AF65-F5344CB8AC3E}">
        <p14:creationId xmlns:p14="http://schemas.microsoft.com/office/powerpoint/2010/main" val="40454105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rt road in the desert&#10;&#10;Description automatically generated with low confidence">
            <a:extLst>
              <a:ext uri="{FF2B5EF4-FFF2-40B4-BE49-F238E27FC236}">
                <a16:creationId xmlns:a16="http://schemas.microsoft.com/office/drawing/2014/main" id="{D16C24BC-F09A-4AD5-97B9-2A67A2F508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84" y="943649"/>
            <a:ext cx="6605583" cy="4970702"/>
          </a:xfrm>
          <a:prstGeom prst="rect">
            <a:avLst/>
          </a:prstGeom>
          <a:ln w="190500" cap="flat" cmpd="thinThick">
            <a:solidFill>
              <a:srgbClr val="FFFFFF"/>
            </a:solidFill>
            <a:prstDash val="solid"/>
            <a:round/>
          </a:ln>
        </p:spPr>
      </p:pic>
    </p:spTree>
    <p:extLst>
      <p:ext uri="{BB962C8B-B14F-4D97-AF65-F5344CB8AC3E}">
        <p14:creationId xmlns:p14="http://schemas.microsoft.com/office/powerpoint/2010/main" val="30374907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cky canyon with a river running through it&#10;&#10;Description automatically generated with low confidence">
            <a:extLst>
              <a:ext uri="{FF2B5EF4-FFF2-40B4-BE49-F238E27FC236}">
                <a16:creationId xmlns:a16="http://schemas.microsoft.com/office/drawing/2014/main" id="{7D300ECA-8098-4E53-B648-470242BEB7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84" y="943649"/>
            <a:ext cx="6605583" cy="4970702"/>
          </a:xfrm>
          <a:prstGeom prst="rect">
            <a:avLst/>
          </a:prstGeom>
          <a:ln w="190500" cap="flat" cmpd="thinThick">
            <a:solidFill>
              <a:srgbClr val="FFFFFF"/>
            </a:solidFill>
            <a:prstDash val="solid"/>
            <a:round/>
          </a:ln>
        </p:spPr>
      </p:pic>
    </p:spTree>
    <p:extLst>
      <p:ext uri="{BB962C8B-B14F-4D97-AF65-F5344CB8AC3E}">
        <p14:creationId xmlns:p14="http://schemas.microsoft.com/office/powerpoint/2010/main" val="4916635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ky, nature, hill&#10;&#10;Description automatically generated">
            <a:extLst>
              <a:ext uri="{FF2B5EF4-FFF2-40B4-BE49-F238E27FC236}">
                <a16:creationId xmlns:a16="http://schemas.microsoft.com/office/drawing/2014/main" id="{4C1F6CCC-D685-42D7-B368-6B2284161D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84" y="943649"/>
            <a:ext cx="6605583" cy="4970702"/>
          </a:xfrm>
          <a:prstGeom prst="rect">
            <a:avLst/>
          </a:prstGeom>
          <a:ln w="190500" cap="flat" cmpd="thinThick">
            <a:solidFill>
              <a:srgbClr val="FFFFFF"/>
            </a:solidFill>
            <a:prstDash val="solid"/>
            <a:round/>
          </a:ln>
        </p:spPr>
      </p:pic>
    </p:spTree>
    <p:extLst>
      <p:ext uri="{BB962C8B-B14F-4D97-AF65-F5344CB8AC3E}">
        <p14:creationId xmlns:p14="http://schemas.microsoft.com/office/powerpoint/2010/main" val="26558863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mountain, nature, hill&#10;&#10;Description automatically generated">
            <a:extLst>
              <a:ext uri="{FF2B5EF4-FFF2-40B4-BE49-F238E27FC236}">
                <a16:creationId xmlns:a16="http://schemas.microsoft.com/office/drawing/2014/main" id="{51734781-32DC-45DF-8A9D-D35C17F4D0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84" y="943649"/>
            <a:ext cx="6605583" cy="4970702"/>
          </a:xfrm>
          <a:prstGeom prst="rect">
            <a:avLst/>
          </a:prstGeom>
          <a:ln w="190500" cap="flat" cmpd="thinThick">
            <a:solidFill>
              <a:srgbClr val="FFFFFF"/>
            </a:solidFill>
            <a:prstDash val="solid"/>
            <a:round/>
          </a:ln>
        </p:spPr>
      </p:pic>
    </p:spTree>
    <p:extLst>
      <p:ext uri="{BB962C8B-B14F-4D97-AF65-F5344CB8AC3E}">
        <p14:creationId xmlns:p14="http://schemas.microsoft.com/office/powerpoint/2010/main" val="11623384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ound, outdoor, sky, nature&#10;&#10;Description automatically generated">
            <a:extLst>
              <a:ext uri="{FF2B5EF4-FFF2-40B4-BE49-F238E27FC236}">
                <a16:creationId xmlns:a16="http://schemas.microsoft.com/office/drawing/2014/main" id="{B0294EC0-8295-42C2-B936-E33FB0635B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84" y="943649"/>
            <a:ext cx="6605583" cy="4970702"/>
          </a:xfrm>
          <a:prstGeom prst="rect">
            <a:avLst/>
          </a:prstGeom>
          <a:ln w="190500" cap="flat" cmpd="thinThick">
            <a:solidFill>
              <a:srgbClr val="FFFFFF"/>
            </a:solidFill>
            <a:prstDash val="solid"/>
            <a:round/>
          </a:ln>
        </p:spPr>
      </p:pic>
    </p:spTree>
    <p:extLst>
      <p:ext uri="{BB962C8B-B14F-4D97-AF65-F5344CB8AC3E}">
        <p14:creationId xmlns:p14="http://schemas.microsoft.com/office/powerpoint/2010/main" val="3053386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F4984-5E4A-47C6-A8F1-BE0C1A4664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Sandberg to Tumble Inn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DCE7FD-7970-4C48-B5FE-B09F9D5920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January 2022 Ridge Route Conditions</a:t>
            </a:r>
          </a:p>
        </p:txBody>
      </p:sp>
    </p:spTree>
    <p:extLst>
      <p:ext uri="{BB962C8B-B14F-4D97-AF65-F5344CB8AC3E}">
        <p14:creationId xmlns:p14="http://schemas.microsoft.com/office/powerpoint/2010/main" val="1664834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some sand&#10;&#10;Description automatically generated with low confidence">
            <a:extLst>
              <a:ext uri="{FF2B5EF4-FFF2-40B4-BE49-F238E27FC236}">
                <a16:creationId xmlns:a16="http://schemas.microsoft.com/office/drawing/2014/main" id="{956FF4CC-1A16-4418-ACCD-0F69CD2F5B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84" y="943649"/>
            <a:ext cx="6605583" cy="4970702"/>
          </a:xfrm>
          <a:prstGeom prst="rect">
            <a:avLst/>
          </a:prstGeom>
          <a:ln w="190500" cap="flat" cmpd="thinThick">
            <a:solidFill>
              <a:srgbClr val="FFFFFF"/>
            </a:solidFill>
            <a:prstDash val="solid"/>
            <a:round/>
          </a:ln>
        </p:spPr>
      </p:pic>
    </p:spTree>
    <p:extLst>
      <p:ext uri="{BB962C8B-B14F-4D97-AF65-F5344CB8AC3E}">
        <p14:creationId xmlns:p14="http://schemas.microsoft.com/office/powerpoint/2010/main" val="3250177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irt road in the woods&#10;&#10;Description automatically generated with low confidence">
            <a:extLst>
              <a:ext uri="{FF2B5EF4-FFF2-40B4-BE49-F238E27FC236}">
                <a16:creationId xmlns:a16="http://schemas.microsoft.com/office/drawing/2014/main" id="{9600AFAC-C173-4472-B148-8D3F169113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84" y="943649"/>
            <a:ext cx="6605583" cy="4970702"/>
          </a:xfrm>
          <a:prstGeom prst="rect">
            <a:avLst/>
          </a:prstGeom>
          <a:ln w="190500" cap="flat" cmpd="thinThick">
            <a:solidFill>
              <a:srgbClr val="FFFFFF"/>
            </a:solidFill>
            <a:prstDash val="solid"/>
            <a:round/>
          </a:ln>
        </p:spPr>
      </p:pic>
    </p:spTree>
    <p:extLst>
      <p:ext uri="{BB962C8B-B14F-4D97-AF65-F5344CB8AC3E}">
        <p14:creationId xmlns:p14="http://schemas.microsoft.com/office/powerpoint/2010/main" val="2321109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ky, ground, nature&#10;&#10;Description automatically generated">
            <a:extLst>
              <a:ext uri="{FF2B5EF4-FFF2-40B4-BE49-F238E27FC236}">
                <a16:creationId xmlns:a16="http://schemas.microsoft.com/office/drawing/2014/main" id="{F5C2AFE0-44E9-4960-984F-6A8652AE99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84" y="943649"/>
            <a:ext cx="6605583" cy="4970702"/>
          </a:xfrm>
          <a:prstGeom prst="rect">
            <a:avLst/>
          </a:prstGeom>
          <a:ln w="190500" cap="flat" cmpd="thinThick">
            <a:solidFill>
              <a:srgbClr val="FFFFFF"/>
            </a:solidFill>
            <a:prstDash val="solid"/>
            <a:round/>
          </a:ln>
        </p:spPr>
      </p:pic>
    </p:spTree>
    <p:extLst>
      <p:ext uri="{BB962C8B-B14F-4D97-AF65-F5344CB8AC3E}">
        <p14:creationId xmlns:p14="http://schemas.microsoft.com/office/powerpoint/2010/main" val="560057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river&#10;&#10;Description automatically generated with low confidence">
            <a:extLst>
              <a:ext uri="{FF2B5EF4-FFF2-40B4-BE49-F238E27FC236}">
                <a16:creationId xmlns:a16="http://schemas.microsoft.com/office/drawing/2014/main" id="{C17706B1-A318-4797-BB48-7892241889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84" y="943649"/>
            <a:ext cx="6605583" cy="4970702"/>
          </a:xfrm>
          <a:prstGeom prst="rect">
            <a:avLst/>
          </a:prstGeom>
          <a:ln w="190500" cap="flat" cmpd="thinThick">
            <a:solidFill>
              <a:srgbClr val="FFFFFF"/>
            </a:solidFill>
            <a:prstDash val="solid"/>
            <a:round/>
          </a:ln>
        </p:spPr>
      </p:pic>
    </p:spTree>
    <p:extLst>
      <p:ext uri="{BB962C8B-B14F-4D97-AF65-F5344CB8AC3E}">
        <p14:creationId xmlns:p14="http://schemas.microsoft.com/office/powerpoint/2010/main" val="1704118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ground, sky, nature&#10;&#10;Description automatically generated">
            <a:extLst>
              <a:ext uri="{FF2B5EF4-FFF2-40B4-BE49-F238E27FC236}">
                <a16:creationId xmlns:a16="http://schemas.microsoft.com/office/drawing/2014/main" id="{33FE75FA-F718-4546-B3A3-E42BF7D60F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119" y="536479"/>
            <a:ext cx="7687762" cy="5785042"/>
          </a:xfrm>
          <a:prstGeom prst="rect">
            <a:avLst/>
          </a:prstGeom>
          <a:ln w="190500" cap="flat" cmpd="thinThick">
            <a:solidFill>
              <a:srgbClr val="FFFFFF"/>
            </a:solidFill>
            <a:prstDash val="solid"/>
            <a:round/>
          </a:ln>
        </p:spPr>
      </p:pic>
    </p:spTree>
    <p:extLst>
      <p:ext uri="{BB962C8B-B14F-4D97-AF65-F5344CB8AC3E}">
        <p14:creationId xmlns:p14="http://schemas.microsoft.com/office/powerpoint/2010/main" val="3830383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ound, outdoor, sky, nature&#10;&#10;Description automatically generated">
            <a:extLst>
              <a:ext uri="{FF2B5EF4-FFF2-40B4-BE49-F238E27FC236}">
                <a16:creationId xmlns:a16="http://schemas.microsoft.com/office/drawing/2014/main" id="{12647F42-ED5E-464F-93F0-7802D75510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84" y="943649"/>
            <a:ext cx="6605583" cy="4970702"/>
          </a:xfrm>
          <a:prstGeom prst="rect">
            <a:avLst/>
          </a:prstGeom>
          <a:ln w="190500" cap="flat" cmpd="thinThick">
            <a:solidFill>
              <a:srgbClr val="FFFFFF"/>
            </a:solidFill>
            <a:prstDash val="solid"/>
            <a:round/>
          </a:ln>
        </p:spPr>
      </p:pic>
    </p:spTree>
    <p:extLst>
      <p:ext uri="{BB962C8B-B14F-4D97-AF65-F5344CB8AC3E}">
        <p14:creationId xmlns:p14="http://schemas.microsoft.com/office/powerpoint/2010/main" val="53646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ound, outdoor, rock, sky&#10;&#10;Description automatically generated">
            <a:extLst>
              <a:ext uri="{FF2B5EF4-FFF2-40B4-BE49-F238E27FC236}">
                <a16:creationId xmlns:a16="http://schemas.microsoft.com/office/drawing/2014/main" id="{D768BF05-7723-4B1C-B5D3-453ACF0C21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84" y="943649"/>
            <a:ext cx="6605583" cy="4970702"/>
          </a:xfrm>
          <a:prstGeom prst="rect">
            <a:avLst/>
          </a:prstGeom>
          <a:ln w="190500" cap="flat" cmpd="thinThick">
            <a:solidFill>
              <a:srgbClr val="FFFFFF"/>
            </a:solidFill>
            <a:prstDash val="solid"/>
            <a:round/>
          </a:ln>
        </p:spPr>
      </p:pic>
    </p:spTree>
    <p:extLst>
      <p:ext uri="{BB962C8B-B14F-4D97-AF65-F5344CB8AC3E}">
        <p14:creationId xmlns:p14="http://schemas.microsoft.com/office/powerpoint/2010/main" val="3004996826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1084</TotalTime>
  <Words>528</Words>
  <Application>Microsoft Office PowerPoint</Application>
  <PresentationFormat>Widescreen</PresentationFormat>
  <Paragraphs>69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Corbel</vt:lpstr>
      <vt:lpstr>Depth</vt:lpstr>
      <vt:lpstr>Ridge Route Conditions by Michael F Ballard</vt:lpstr>
      <vt:lpstr>Current Conditions</vt:lpstr>
      <vt:lpstr>Sandberg to Tumble Inn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Tumble Inn to Reservoir Summit</vt:lpstr>
      <vt:lpstr>PowerPoint Presentation</vt:lpstr>
      <vt:lpstr>PowerPoint Presentation</vt:lpstr>
      <vt:lpstr>PowerPoint Presentation</vt:lpstr>
      <vt:lpstr>Reservoir Summit to South Gate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Ridge Route Conditions</dc:title>
  <dc:creator>Michael Ballard</dc:creator>
  <cp:lastModifiedBy>Michael Ballard</cp:lastModifiedBy>
  <cp:revision>6</cp:revision>
  <dcterms:created xsi:type="dcterms:W3CDTF">2022-01-19T01:55:31Z</dcterms:created>
  <dcterms:modified xsi:type="dcterms:W3CDTF">2022-01-22T19:13:48Z</dcterms:modified>
</cp:coreProperties>
</file>